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2E1C9C-3ADA-4E4B-94BD-18F528B4DB2E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AE8104-B7F0-4783-97A4-65247543E4B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158417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Задача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568952" cy="568863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     </a:t>
            </a:r>
            <a:r>
              <a:rPr lang="ru-RU" sz="2000" dirty="0" smtClean="0">
                <a:solidFill>
                  <a:schemeClr val="tx1"/>
                </a:solidFill>
              </a:rPr>
              <a:t>Два </a:t>
            </a:r>
            <a:r>
              <a:rPr lang="ru-RU" sz="2000" dirty="0">
                <a:solidFill>
                  <a:schemeClr val="tx1"/>
                </a:solidFill>
              </a:rPr>
              <a:t>игрока, Петя и Ваня, играют в следующую игру. Перед игроками лежит куча камней. Игроки ходят по очереди, первый ход делает Петя. За один ход игрок может добавить в кучу </a:t>
            </a:r>
            <a:r>
              <a:rPr lang="ru-RU" sz="2000" b="1" dirty="0">
                <a:solidFill>
                  <a:schemeClr val="tx1"/>
                </a:solidFill>
              </a:rPr>
              <a:t>один</a:t>
            </a:r>
            <a:r>
              <a:rPr lang="ru-RU" sz="2000" dirty="0">
                <a:solidFill>
                  <a:schemeClr val="tx1"/>
                </a:solidFill>
              </a:rPr>
              <a:t> или </a:t>
            </a:r>
            <a:r>
              <a:rPr lang="ru-RU" sz="2000" b="1" dirty="0">
                <a:solidFill>
                  <a:schemeClr val="tx1"/>
                </a:solidFill>
              </a:rPr>
              <a:t>пять</a:t>
            </a:r>
            <a:r>
              <a:rPr lang="ru-RU" sz="2000" dirty="0">
                <a:solidFill>
                  <a:schemeClr val="tx1"/>
                </a:solidFill>
              </a:rPr>
              <a:t> камней или увеличить количество камней в куче </a:t>
            </a:r>
            <a:r>
              <a:rPr lang="ru-RU" sz="2000" b="1" dirty="0">
                <a:solidFill>
                  <a:schemeClr val="tx1"/>
                </a:solidFill>
              </a:rPr>
              <a:t>в три раза</a:t>
            </a:r>
            <a:r>
              <a:rPr lang="ru-RU" sz="2000" dirty="0">
                <a:solidFill>
                  <a:schemeClr val="tx1"/>
                </a:solidFill>
              </a:rPr>
              <a:t>. Например, имея кучу из 15 камней, за один ход можно получить кучу из 16, 20 или 45 камней. У каждого игрока, чтобы делать ходы, есть неограниченное количество камней. Игра завершается в тот момент, когда в куче становится не менее 41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Победителем считается игрок, сделавший последний ход, то есть первым получившим кучу, в которой будет 41 или больше камней.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	В начальный момент в куче было </a:t>
            </a:r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ru-RU" sz="2000" dirty="0" smtClean="0">
                <a:solidFill>
                  <a:schemeClr val="tx1"/>
                </a:solidFill>
              </a:rPr>
              <a:t> камней; 1 ≤ </a:t>
            </a:r>
            <a:r>
              <a:rPr lang="en-US" sz="2000" dirty="0" smtClean="0">
                <a:solidFill>
                  <a:schemeClr val="tx1"/>
                </a:solidFill>
              </a:rPr>
              <a:t>S </a:t>
            </a:r>
            <a:r>
              <a:rPr lang="ru-RU" sz="2000" dirty="0" smtClean="0">
                <a:solidFill>
                  <a:schemeClr val="tx1"/>
                </a:solidFill>
              </a:rPr>
              <a:t>≤ 40.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	Будем говорить, что игрок имеет </a:t>
            </a:r>
            <a:r>
              <a:rPr lang="ru-RU" sz="2000" b="1" i="1" dirty="0" smtClean="0">
                <a:solidFill>
                  <a:schemeClr val="tx1"/>
                </a:solidFill>
              </a:rPr>
              <a:t>выигрышную стратегию</a:t>
            </a:r>
            <a:r>
              <a:rPr lang="ru-RU" sz="2000" dirty="0" smtClean="0">
                <a:solidFill>
                  <a:schemeClr val="tx1"/>
                </a:solidFill>
              </a:rPr>
              <a:t>, если он может выиграть при любых ходах противника. Описать стратегию игрока – значит описать, какой ход   он должен сделать в любой ситуации, которая ему может встретиться при различной игре противника.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	Выполните следующие задания. Во всех случаях обоснуйте свой ответ.</a:t>
            </a:r>
          </a:p>
          <a:p>
            <a:pPr algn="just"/>
            <a:endParaRPr lang="ru-RU" sz="1800" dirty="0">
              <a:solidFill>
                <a:schemeClr val="tx1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31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052736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C00000"/>
                </a:solidFill>
              </a:rPr>
              <a:t>Задание 1.</a:t>
            </a:r>
            <a:endParaRPr lang="ru-RU" sz="2800" dirty="0">
              <a:solidFill>
                <a:srgbClr val="C00000"/>
              </a:solidFill>
            </a:endParaRPr>
          </a:p>
          <a:p>
            <a:pPr algn="just"/>
            <a:r>
              <a:rPr lang="ru-RU" sz="2800" dirty="0"/>
              <a:t>а) Укажите все такие значения числа </a:t>
            </a:r>
            <a:r>
              <a:rPr lang="en-US" sz="2800" dirty="0"/>
              <a:t>S</a:t>
            </a:r>
            <a:r>
              <a:rPr lang="ru-RU" sz="2800" dirty="0"/>
              <a:t>, при которых Петя может выиграть за один ход. Обоснуйте, что найдены все нужные значения </a:t>
            </a:r>
            <a:r>
              <a:rPr lang="en-US" sz="2800" dirty="0"/>
              <a:t>S</a:t>
            </a:r>
            <a:r>
              <a:rPr lang="ru-RU" sz="2800" dirty="0"/>
              <a:t>, и укажите выигрывающие ходы.</a:t>
            </a:r>
          </a:p>
          <a:p>
            <a:pPr algn="just"/>
            <a:r>
              <a:rPr lang="ru-RU" sz="2800" dirty="0"/>
              <a:t>б) Укажите такое значение </a:t>
            </a:r>
            <a:r>
              <a:rPr lang="en-US" sz="2800" dirty="0"/>
              <a:t>S</a:t>
            </a:r>
            <a:r>
              <a:rPr lang="ru-RU" sz="2800" dirty="0"/>
              <a:t>, при котором Петя не может выиграть за один ход, но при любом ходе Пети Ваня может выиграть своим первым ходом. Опишите выигрышную стратегию Вани.</a:t>
            </a:r>
          </a:p>
        </p:txBody>
      </p:sp>
    </p:spTree>
    <p:extLst>
      <p:ext uri="{BB962C8B-B14F-4D97-AF65-F5344CB8AC3E}">
        <p14:creationId xmlns:p14="http://schemas.microsoft.com/office/powerpoint/2010/main" val="180386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980728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C00000"/>
                </a:solidFill>
              </a:rPr>
              <a:t>Задание 2.</a:t>
            </a:r>
            <a:endParaRPr lang="ru-RU" sz="2800" dirty="0">
              <a:solidFill>
                <a:srgbClr val="C00000"/>
              </a:solidFill>
            </a:endParaRPr>
          </a:p>
          <a:p>
            <a:pPr algn="just"/>
            <a:r>
              <a:rPr lang="ru-RU" sz="2800" dirty="0"/>
              <a:t>Укажите два таких значения </a:t>
            </a:r>
            <a:r>
              <a:rPr lang="en-US" sz="2800" dirty="0"/>
              <a:t>S</a:t>
            </a:r>
            <a:r>
              <a:rPr lang="ru-RU" sz="2800" dirty="0"/>
              <a:t>, при которых у Пети есть выигрышная стратегия, причем одновременно выполняются два условия:</a:t>
            </a:r>
          </a:p>
          <a:p>
            <a:pPr lvl="0" algn="just"/>
            <a:r>
              <a:rPr lang="ru-RU" sz="2800" dirty="0"/>
              <a:t>Петя не может выиграть за один ход;</a:t>
            </a:r>
          </a:p>
          <a:p>
            <a:pPr lvl="0" algn="just"/>
            <a:r>
              <a:rPr lang="ru-RU" sz="2800" dirty="0"/>
              <a:t>Петя может выиграть своим вторым ходом независимо от того, как будет ходить Ваня.</a:t>
            </a:r>
          </a:p>
          <a:p>
            <a:pPr algn="just"/>
            <a:r>
              <a:rPr lang="ru-RU" sz="2800" dirty="0"/>
              <a:t>Для каждого указанного значения </a:t>
            </a:r>
            <a:r>
              <a:rPr lang="en-US" sz="2800" dirty="0"/>
              <a:t>S </a:t>
            </a:r>
            <a:r>
              <a:rPr lang="ru-RU" sz="2800" dirty="0"/>
              <a:t>опишите выигрышную стратегию Пети.</a:t>
            </a:r>
          </a:p>
        </p:txBody>
      </p:sp>
    </p:spTree>
    <p:extLst>
      <p:ext uri="{BB962C8B-B14F-4D97-AF65-F5344CB8AC3E}">
        <p14:creationId xmlns:p14="http://schemas.microsoft.com/office/powerpoint/2010/main" val="38735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440" y="293255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C00000"/>
                </a:solidFill>
              </a:rPr>
              <a:t>Задание 3.</a:t>
            </a:r>
            <a:endParaRPr lang="ru-RU" sz="2800" dirty="0">
              <a:solidFill>
                <a:srgbClr val="C00000"/>
              </a:solidFill>
            </a:endParaRPr>
          </a:p>
          <a:p>
            <a:pPr algn="just"/>
            <a:r>
              <a:rPr lang="ru-RU" sz="2800" dirty="0"/>
              <a:t>Укажите значения </a:t>
            </a:r>
            <a:r>
              <a:rPr lang="en-US" sz="2800" dirty="0"/>
              <a:t>S</a:t>
            </a:r>
            <a:r>
              <a:rPr lang="ru-RU" sz="2800" dirty="0"/>
              <a:t>, при котором одновременно выполняются два условия:</a:t>
            </a:r>
          </a:p>
          <a:p>
            <a:pPr lvl="0" algn="just"/>
            <a:r>
              <a:rPr lang="ru-RU" sz="2800" dirty="0"/>
              <a:t>У Вани есть выигрышная стратегия, позволяющая ему выиграть первым или вторым ходом при любой игре Пети;</a:t>
            </a:r>
          </a:p>
          <a:p>
            <a:pPr lvl="0" algn="just"/>
            <a:r>
              <a:rPr lang="ru-RU" sz="2800" dirty="0"/>
              <a:t>У Вани нет стратегии, которая позволит ему гарантированно выиграть первым ходом.</a:t>
            </a:r>
          </a:p>
          <a:p>
            <a:pPr algn="just"/>
            <a:r>
              <a:rPr lang="ru-RU" sz="2800" dirty="0"/>
              <a:t>Для указанного значения </a:t>
            </a:r>
            <a:r>
              <a:rPr lang="en-US" sz="2800" dirty="0"/>
              <a:t>S </a:t>
            </a:r>
            <a:r>
              <a:rPr lang="ru-RU" sz="2800" dirty="0"/>
              <a:t> опишите выигрышную стратегию Вани.</a:t>
            </a:r>
          </a:p>
          <a:p>
            <a:pPr algn="just"/>
            <a:r>
              <a:rPr lang="ru-RU" sz="2800" dirty="0"/>
              <a:t>Постройте дерево всех партий, возможных при этой выигрышной стратегии Вани (в виде рисунка или таблицы). На ребрах дерева указывайте, кто делает ход, в узлах – количество камней в позиции.</a:t>
            </a:r>
          </a:p>
        </p:txBody>
      </p:sp>
    </p:spTree>
    <p:extLst>
      <p:ext uri="{BB962C8B-B14F-4D97-AF65-F5344CB8AC3E}">
        <p14:creationId xmlns:p14="http://schemas.microsoft.com/office/powerpoint/2010/main" val="15465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6584519" cy="468052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1. а) </a:t>
            </a:r>
            <a:r>
              <a:rPr lang="en-US" sz="2800" dirty="0" smtClean="0"/>
              <a:t>S=14</a:t>
            </a:r>
            <a:r>
              <a:rPr lang="ru-RU" sz="2800" dirty="0" smtClean="0"/>
              <a:t>…40 камней. Утроив количество камней, Петя выиграет с первого хода, получив в куче более 41 камня.</a:t>
            </a:r>
            <a:br>
              <a:rPr lang="ru-RU" sz="2800" dirty="0" smtClean="0"/>
            </a:br>
            <a:r>
              <a:rPr lang="ru-RU" sz="2800" dirty="0" smtClean="0"/>
              <a:t>     б) </a:t>
            </a:r>
            <a:r>
              <a:rPr lang="en-US" sz="2800" dirty="0" smtClean="0"/>
              <a:t>S=13 </a:t>
            </a:r>
            <a:r>
              <a:rPr lang="ru-RU" sz="2800" dirty="0" smtClean="0"/>
              <a:t>камней. После первого хода у Пети будет 14 или 18 или 39 камней. Тогда Ваня </a:t>
            </a:r>
            <a:r>
              <a:rPr lang="ru-RU" sz="2800" dirty="0" smtClean="0"/>
              <a:t>своим первым </a:t>
            </a:r>
            <a:r>
              <a:rPr lang="ru-RU" sz="2800" dirty="0" smtClean="0"/>
              <a:t>ходом выиграет в любом случае.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17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7388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 Возможные значения: </a:t>
            </a:r>
            <a:r>
              <a:rPr lang="en-US" sz="2800" dirty="0" smtClean="0"/>
              <a:t>S=8   </a:t>
            </a:r>
            <a:r>
              <a:rPr lang="ru-RU" sz="2800" dirty="0" smtClean="0"/>
              <a:t>и</a:t>
            </a:r>
            <a:r>
              <a:rPr lang="en-US" sz="2800" dirty="0" smtClean="0"/>
              <a:t>  S=12</a:t>
            </a:r>
            <a:r>
              <a:rPr lang="ru-RU" sz="2800" dirty="0" smtClean="0"/>
              <a:t>. В этих случаях Петя может получить количество камней – 13  и при любом ходе Вани, выиграет со второго хода.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97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246111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3.                      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   1-й </a:t>
            </a:r>
            <a:r>
              <a:rPr lang="ru-RU" sz="2400" dirty="0"/>
              <a:t>ход </a:t>
            </a:r>
            <a:r>
              <a:rPr lang="ru-RU" sz="2400" dirty="0" smtClean="0"/>
              <a:t>Пети -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1-й ход Вани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2-й ход Пети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        2</a:t>
            </a:r>
            <a:r>
              <a:rPr lang="ru-RU" sz="2800" dirty="0" smtClean="0"/>
              <a:t>-й </a:t>
            </a:r>
            <a:r>
              <a:rPr lang="ru-RU" sz="2800" dirty="0"/>
              <a:t>ход Вани</a:t>
            </a:r>
          </a:p>
        </p:txBody>
      </p:sp>
      <p:sp>
        <p:nvSpPr>
          <p:cNvPr id="3" name="Овал 2"/>
          <p:cNvSpPr/>
          <p:nvPr/>
        </p:nvSpPr>
        <p:spPr>
          <a:xfrm>
            <a:off x="5076056" y="404664"/>
            <a:ext cx="461768" cy="5760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139952" y="1628800"/>
            <a:ext cx="576064" cy="5760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21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004048" y="1628800"/>
            <a:ext cx="576064" cy="5760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989426" y="1628800"/>
            <a:ext cx="576064" cy="5680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707904" y="2663216"/>
            <a:ext cx="576064" cy="5497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12160" y="2850656"/>
            <a:ext cx="576064" cy="5566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6012683" y="2850656"/>
            <a:ext cx="576064" cy="55661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5018908" y="2850656"/>
            <a:ext cx="576064" cy="5760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182168" y="4132521"/>
            <a:ext cx="576064" cy="5760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6048164" y="4139944"/>
            <a:ext cx="576064" cy="5760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876256" y="4190624"/>
            <a:ext cx="576064" cy="5760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5076056" y="5533020"/>
            <a:ext cx="682176" cy="5760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6012683" y="5533020"/>
            <a:ext cx="611545" cy="5760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6906840" y="5533020"/>
            <a:ext cx="689496" cy="5760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117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758232" y="835445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+1</a:t>
            </a:r>
            <a:endParaRPr lang="ru-RU" sz="20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5213788" y="2307724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+1</a:t>
            </a:r>
            <a:endParaRPr lang="ru-RU" sz="20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5364611" y="3440510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+1</a:t>
            </a:r>
            <a:endParaRPr lang="ru-RU" sz="2000" dirty="0"/>
          </a:p>
        </p:txBody>
      </p:sp>
      <p:cxnSp>
        <p:nvCxnSpPr>
          <p:cNvPr id="99" name="Прямая со стрелкой 98"/>
          <p:cNvCxnSpPr>
            <a:stCxn id="3" idx="5"/>
            <a:endCxn id="8" idx="0"/>
          </p:cNvCxnSpPr>
          <p:nvPr/>
        </p:nvCxnSpPr>
        <p:spPr>
          <a:xfrm>
            <a:off x="5470200" y="896365"/>
            <a:ext cx="807258" cy="732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5" idx="4"/>
            <a:endCxn id="73" idx="0"/>
          </p:cNvCxnSpPr>
          <p:nvPr/>
        </p:nvCxnSpPr>
        <p:spPr>
          <a:xfrm>
            <a:off x="5292080" y="2204864"/>
            <a:ext cx="14860" cy="645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4822128" y="1088383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+5</a:t>
            </a:r>
            <a:endParaRPr lang="ru-RU" sz="2000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6082268" y="2307724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+5</a:t>
            </a:r>
            <a:endParaRPr lang="ru-RU" sz="200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6179825" y="3596591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+5</a:t>
            </a:r>
            <a:endParaRPr lang="ru-RU" sz="2000" dirty="0"/>
          </a:p>
        </p:txBody>
      </p:sp>
      <p:cxnSp>
        <p:nvCxnSpPr>
          <p:cNvPr id="108" name="Прямая со стрелкой 107"/>
          <p:cNvCxnSpPr>
            <a:stCxn id="8" idx="4"/>
            <a:endCxn id="11" idx="0"/>
          </p:cNvCxnSpPr>
          <p:nvPr/>
        </p:nvCxnSpPr>
        <p:spPr>
          <a:xfrm>
            <a:off x="6277458" y="2196840"/>
            <a:ext cx="22734" cy="653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71" idx="4"/>
            <a:endCxn id="75" idx="0"/>
          </p:cNvCxnSpPr>
          <p:nvPr/>
        </p:nvCxnSpPr>
        <p:spPr>
          <a:xfrm>
            <a:off x="6300715" y="3407272"/>
            <a:ext cx="35481" cy="732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6730340" y="3380567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*3</a:t>
            </a:r>
            <a:endParaRPr lang="ru-RU" sz="2000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7106910" y="4896884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*3</a:t>
            </a:r>
            <a:endParaRPr lang="ru-RU" sz="2000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160538" y="4896884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*3</a:t>
            </a:r>
            <a:endParaRPr lang="ru-RU" sz="2000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5256076" y="4925936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*3</a:t>
            </a:r>
            <a:endParaRPr lang="ru-RU" sz="2000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3635896" y="2052552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*3</a:t>
            </a:r>
            <a:endParaRPr lang="ru-RU" sz="2000" dirty="0"/>
          </a:p>
        </p:txBody>
      </p:sp>
      <p:cxnSp>
        <p:nvCxnSpPr>
          <p:cNvPr id="120" name="Прямая со стрелкой 119"/>
          <p:cNvCxnSpPr>
            <a:stCxn id="3" idx="4"/>
            <a:endCxn id="5" idx="0"/>
          </p:cNvCxnSpPr>
          <p:nvPr/>
        </p:nvCxnSpPr>
        <p:spPr>
          <a:xfrm flipH="1">
            <a:off x="5292080" y="980728"/>
            <a:ext cx="148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>
            <a:stCxn id="71" idx="5"/>
            <a:endCxn id="76" idx="0"/>
          </p:cNvCxnSpPr>
          <p:nvPr/>
        </p:nvCxnSpPr>
        <p:spPr>
          <a:xfrm>
            <a:off x="6504384" y="3325757"/>
            <a:ext cx="659904" cy="864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>
            <a:stCxn id="76" idx="4"/>
            <a:endCxn id="88" idx="0"/>
          </p:cNvCxnSpPr>
          <p:nvPr/>
        </p:nvCxnSpPr>
        <p:spPr>
          <a:xfrm>
            <a:off x="7164288" y="4766688"/>
            <a:ext cx="87300" cy="766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>
            <a:stCxn id="75" idx="4"/>
            <a:endCxn id="87" idx="0"/>
          </p:cNvCxnSpPr>
          <p:nvPr/>
        </p:nvCxnSpPr>
        <p:spPr>
          <a:xfrm flipH="1">
            <a:off x="6318456" y="4716008"/>
            <a:ext cx="17740" cy="817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>
            <a:stCxn id="74" idx="4"/>
            <a:endCxn id="84" idx="0"/>
          </p:cNvCxnSpPr>
          <p:nvPr/>
        </p:nvCxnSpPr>
        <p:spPr>
          <a:xfrm flipH="1">
            <a:off x="5417144" y="4708585"/>
            <a:ext cx="53056" cy="824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1"/>
          <p:cNvSpPr/>
          <p:nvPr/>
        </p:nvSpPr>
        <p:spPr>
          <a:xfrm>
            <a:off x="3658491" y="2014240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*3</a:t>
            </a:r>
            <a:endParaRPr lang="ru-RU" sz="2000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4499992" y="980728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*3</a:t>
            </a:r>
            <a:endParaRPr lang="ru-RU" sz="2000" dirty="0"/>
          </a:p>
        </p:txBody>
      </p:sp>
      <p:cxnSp>
        <p:nvCxnSpPr>
          <p:cNvPr id="135" name="Прямая со стрелкой 134"/>
          <p:cNvCxnSpPr>
            <a:stCxn id="4" idx="3"/>
            <a:endCxn id="9" idx="0"/>
          </p:cNvCxnSpPr>
          <p:nvPr/>
        </p:nvCxnSpPr>
        <p:spPr>
          <a:xfrm flipH="1">
            <a:off x="3995936" y="2120501"/>
            <a:ext cx="228379" cy="542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>
            <a:stCxn id="3" idx="3"/>
            <a:endCxn id="4" idx="7"/>
          </p:cNvCxnSpPr>
          <p:nvPr/>
        </p:nvCxnSpPr>
        <p:spPr>
          <a:xfrm flipH="1">
            <a:off x="4631653" y="896365"/>
            <a:ext cx="512027" cy="816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stCxn id="71" idx="3"/>
            <a:endCxn id="74" idx="0"/>
          </p:cNvCxnSpPr>
          <p:nvPr/>
        </p:nvCxnSpPr>
        <p:spPr>
          <a:xfrm flipH="1">
            <a:off x="5470200" y="3325757"/>
            <a:ext cx="626846" cy="806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19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608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effectLst/>
              </a:rPr>
              <a:t/>
            </a:r>
            <a:br>
              <a:rPr lang="ru-RU" sz="2400" i="1" dirty="0" smtClean="0">
                <a:effectLst/>
              </a:rPr>
            </a:br>
            <a:r>
              <a:rPr lang="ru-RU" sz="2400" i="1" dirty="0" smtClean="0">
                <a:effectLst/>
              </a:rPr>
              <a:t>                                             Задача 2.</a:t>
            </a:r>
            <a:r>
              <a:rPr lang="ru-RU" sz="2400" i="1" dirty="0">
                <a:effectLst/>
              </a:rPr>
              <a:t/>
            </a:r>
            <a:br>
              <a:rPr lang="ru-RU" sz="2400" i="1" dirty="0">
                <a:effectLst/>
              </a:rPr>
            </a:br>
            <a:r>
              <a:rPr lang="ru-RU" sz="2400" i="1" dirty="0" err="1" smtClean="0">
                <a:effectLst/>
              </a:rPr>
              <a:t>За</a:t>
            </a:r>
            <a:r>
              <a:rPr lang="ru-RU" sz="2400" i="1" dirty="0" smtClean="0">
                <a:effectLst/>
              </a:rPr>
              <a:t> </a:t>
            </a:r>
            <a:r>
              <a:rPr lang="ru-RU" sz="2400" i="1" dirty="0">
                <a:effectLst/>
              </a:rPr>
              <a:t>один ход игрок может добавить в кучу три камня или увеличить количество камней в куче в два раза. Игра завершается в тот момент, когда количество камней в куче становится не менее 33. В начальный момент в куче было S камней, 1 ≤ S ≤ 32.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i="1" dirty="0">
                <a:effectLst/>
              </a:rPr>
              <a:t>1. При каких S: 1а) Петя выигрывает первым ходом; 1б) Ваня выигрывает первым ходом?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i="1" dirty="0">
                <a:effectLst/>
              </a:rPr>
              <a:t>2. Назовите </a:t>
            </a:r>
            <a:r>
              <a:rPr lang="ru-RU" sz="2400" i="1" dirty="0" smtClean="0">
                <a:effectLst/>
              </a:rPr>
              <a:t>два </a:t>
            </a:r>
            <a:r>
              <a:rPr lang="ru-RU" sz="2400" i="1" dirty="0">
                <a:effectLst/>
              </a:rPr>
              <a:t>значения S, при которых Петя может выиграть своим вторым ходом.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i="1" dirty="0">
                <a:effectLst/>
              </a:rPr>
              <a:t>3. При каком S Ваня выигрывает своим первым или вторым ходом?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53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790</TotalTime>
  <Words>409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Задача </vt:lpstr>
      <vt:lpstr>Презентация PowerPoint</vt:lpstr>
      <vt:lpstr>Презентация PowerPoint</vt:lpstr>
      <vt:lpstr>Презентация PowerPoint</vt:lpstr>
      <vt:lpstr>  1. а) S=14…40 камней. Утроив количество камней, Петя выиграет с первого хода, получив в куче более 41 камня.      б) S=13 камней. После первого хода у Пети будет 14 или 18 или 39 камней. Тогда Ваня своим первым ходом выиграет в любом случае.</vt:lpstr>
      <vt:lpstr>2. Возможные значения: S=8   и  S=12. В этих случаях Петя может получить количество камней – 13  и при любом ходе Вани, выиграет со второго хода.</vt:lpstr>
      <vt:lpstr>               3.                                             1-й ход Пети -              1-й ход Вани                           2-й ход Пети                               2-й ход Вани</vt:lpstr>
      <vt:lpstr>                                              Задача 2. За один ход игрок может добавить в кучу три камня или увеличить количество камней в куче в два раза. Игра завершается в тот момент, когда количество камней в куче становится не менее 33. В начальный момент в куче было S камней, 1 ≤ S ≤ 32. 1. При каких S: 1а) Петя выигрывает первым ходом; 1б) Ваня выигрывает первым ходом? 2. Назовите два значения S, при которых Петя может выиграть своим вторым ходом. 3. При каком S Ваня выигрывает своим первым или вторым ходом?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</dc:title>
  <dc:creator>User</dc:creator>
  <cp:lastModifiedBy>Учитель</cp:lastModifiedBy>
  <cp:revision>19</cp:revision>
  <dcterms:created xsi:type="dcterms:W3CDTF">2014-04-06T09:51:12Z</dcterms:created>
  <dcterms:modified xsi:type="dcterms:W3CDTF">2014-04-15T12:48:32Z</dcterms:modified>
</cp:coreProperties>
</file>